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56" r:id="rId3"/>
    <p:sldId id="257" r:id="rId4"/>
    <p:sldId id="258" r:id="rId5"/>
    <p:sldId id="264" r:id="rId6"/>
    <p:sldId id="263" r:id="rId7"/>
    <p:sldId id="301" r:id="rId8"/>
    <p:sldId id="302" r:id="rId9"/>
    <p:sldId id="305" r:id="rId10"/>
    <p:sldId id="304" r:id="rId11"/>
    <p:sldId id="306" r:id="rId12"/>
    <p:sldId id="307" r:id="rId13"/>
    <p:sldId id="308" r:id="rId14"/>
    <p:sldId id="310" r:id="rId15"/>
    <p:sldId id="309" r:id="rId16"/>
    <p:sldId id="311" r:id="rId17"/>
    <p:sldId id="259" r:id="rId18"/>
    <p:sldId id="278" r:id="rId19"/>
    <p:sldId id="279" r:id="rId20"/>
    <p:sldId id="280" r:id="rId21"/>
    <p:sldId id="281" r:id="rId22"/>
    <p:sldId id="275" r:id="rId23"/>
    <p:sldId id="261" r:id="rId24"/>
    <p:sldId id="325" r:id="rId25"/>
    <p:sldId id="324" r:id="rId26"/>
    <p:sldId id="265" r:id="rId27"/>
    <p:sldId id="323" r:id="rId28"/>
    <p:sldId id="262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D4AA39"/>
    <a:srgbClr val="C7A17E"/>
    <a:srgbClr val="EBC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40"/>
  </p:normalViewPr>
  <p:slideViewPr>
    <p:cSldViewPr snapToGrid="0" snapToObjects="1" showGuides="1">
      <p:cViewPr>
        <p:scale>
          <a:sx n="50" d="100"/>
          <a:sy n="50" d="100"/>
        </p:scale>
        <p:origin x="1003" y="826"/>
      </p:cViewPr>
      <p:guideLst>
        <p:guide orient="horz" pos="39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4028" y="1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8AA8-3470-4D19-9830-B7BC4D764DB6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6C63-9D7B-43EA-B034-D19131868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CECB7-EA5A-448B-B2F6-0E1B5EB40D99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B6377-0985-4ED9-ACC3-FE8F8DB7EA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55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03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B6377-0985-4ED9-ACC3-FE8F8DB7EA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6377-0985-4ED9-ACC3-FE8F8DB7EA4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2021/5/7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 userDrawn="1"/>
        </p:nvCxnSpPr>
        <p:spPr>
          <a:xfrm>
            <a:off x="816769" y="6572250"/>
            <a:ext cx="10558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1EFF-1A54-1044-82E3-C4AD89237C5F}" type="datetimeFigureOut">
              <a:rPr kumimoji="1" lang="zh-CN" altLang="en-US" smtClean="0"/>
              <a:t>2021/5/7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A29D-ED50-2C41-8C9E-F69928C524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../Report/Diagrams/Conceptual%20View.p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357721" y="893892"/>
            <a:ext cx="2891132" cy="5373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362199" y="677709"/>
            <a:ext cx="2808637" cy="55051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5000"/>
                </a:srgbClr>
              </a:gs>
              <a:gs pos="97000">
                <a:srgbClr val="272727">
                  <a:alpha val="12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7994" y="2057752"/>
            <a:ext cx="7506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Miner</a:t>
            </a:r>
            <a:r>
              <a:rPr kumimoji="1" lang="en-US" altLang="zh-CN" sz="6600" b="1" spc="-300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’</a:t>
            </a:r>
            <a:r>
              <a:rPr kumimoji="1" lang="en-US" altLang="zh-CN" sz="7200" b="1" dirty="0">
                <a:solidFill>
                  <a:srgbClr val="D4AA39"/>
                </a:solidFill>
                <a:latin typeface="Arial Black" panose="020B0A04020102020204" pitchFamily="34" charset="0"/>
                <a:cs typeface="+mn-ea"/>
                <a:sym typeface="+mn-lt"/>
              </a:rPr>
              <a:t>s Coffee</a:t>
            </a:r>
          </a:p>
        </p:txBody>
      </p:sp>
      <p:sp>
        <p:nvSpPr>
          <p:cNvPr id="12" name="TextBox 42"/>
          <p:cNvSpPr txBox="1"/>
          <p:nvPr/>
        </p:nvSpPr>
        <p:spPr>
          <a:xfrm>
            <a:off x="2174777" y="3118105"/>
            <a:ext cx="93624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 dirty="0">
                <a:solidFill>
                  <a:srgbClr val="D4AA39"/>
                </a:solidFill>
                <a:cs typeface="+mn-ea"/>
                <a:sym typeface="+mn-lt"/>
              </a:rPr>
              <a:t>A Powerful and Accessible GPU Mining Software</a:t>
            </a:r>
          </a:p>
        </p:txBody>
      </p:sp>
      <p:sp>
        <p:nvSpPr>
          <p:cNvPr id="17" name="任意形状 16"/>
          <p:cNvSpPr/>
          <p:nvPr/>
        </p:nvSpPr>
        <p:spPr>
          <a:xfrm>
            <a:off x="1718273" y="1233353"/>
            <a:ext cx="2344295" cy="4020457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57150" cap="rnd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9" name="直线连接符 18"/>
          <p:cNvCxnSpPr>
            <a:cxnSpLocks/>
          </p:cNvCxnSpPr>
          <p:nvPr/>
        </p:nvCxnSpPr>
        <p:spPr>
          <a:xfrm>
            <a:off x="2308630" y="4615318"/>
            <a:ext cx="4154227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709FD3-4F8A-4D46-8FED-D659B674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3" y="810291"/>
            <a:ext cx="2418522" cy="57672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2698F4-9956-46E1-83C7-9077FAB52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/>
          <a:stretch/>
        </p:blipFill>
        <p:spPr>
          <a:xfrm>
            <a:off x="4315475" y="752715"/>
            <a:ext cx="6770670" cy="10003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92C836-8DBC-4661-8C5D-7F50C3D58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1" t="3731"/>
          <a:stretch/>
        </p:blipFill>
        <p:spPr>
          <a:xfrm>
            <a:off x="4315475" y="4488889"/>
            <a:ext cx="6770670" cy="20886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69C40-3F19-4296-AB78-F7862504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935" y="1982913"/>
            <a:ext cx="1551210" cy="23083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89A318-6ED6-486C-8E5C-493090BD8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475" y="1982913"/>
            <a:ext cx="4299735" cy="23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5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B7DA5D-7236-448A-BA44-23825234E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7" y="1625507"/>
            <a:ext cx="10986065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2387CA-F794-45BB-951F-11DE57045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0" y="1169059"/>
            <a:ext cx="5442230" cy="4889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30D9E7-E3AE-4226-B1C8-B1D5657A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87" y="891363"/>
            <a:ext cx="4578585" cy="29719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BB482B-FACF-454F-BE50-4811D1DAF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86" y="3673245"/>
            <a:ext cx="4578585" cy="28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EDA195-7574-4F2F-9994-DA24A781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10" y="203034"/>
            <a:ext cx="4476980" cy="64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1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B5FDA6-0C36-48EB-A86F-D2440D16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2057329"/>
            <a:ext cx="4978656" cy="27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AB1E9E-D86C-423E-91F3-F2DCDA25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11" y="2012877"/>
            <a:ext cx="4426177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2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03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494090" y="2899429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Testing</a:t>
            </a:r>
            <a:endParaRPr kumimoji="0" lang="zh-CN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553720" y="405765"/>
            <a:ext cx="287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Testing Overview</a:t>
            </a:r>
          </a:p>
        </p:txBody>
      </p:sp>
      <p:sp>
        <p:nvSpPr>
          <p:cNvPr id="7" name="TextBox 44"/>
          <p:cNvSpPr txBox="1"/>
          <p:nvPr/>
        </p:nvSpPr>
        <p:spPr>
          <a:xfrm>
            <a:off x="2323414" y="1499213"/>
            <a:ext cx="3772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 Automation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1" name="TextBox 48"/>
          <p:cNvSpPr txBox="1"/>
          <p:nvPr/>
        </p:nvSpPr>
        <p:spPr>
          <a:xfrm>
            <a:off x="2323414" y="2794391"/>
            <a:ext cx="339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Basic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2323414" y="4030688"/>
            <a:ext cx="293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Other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Testing</a:t>
            </a:r>
            <a:endParaRPr lang="zh-CN" altLang="zh-CN" sz="3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1458523" y="4030688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9">
            <a:extLst>
              <a:ext uri="{FF2B5EF4-FFF2-40B4-BE49-F238E27FC236}">
                <a16:creationId xmlns:a16="http://schemas.microsoft.com/office/drawing/2014/main" id="{68945A85-42A6-4B66-8701-477EB8B7A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523" y="1499213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29">
            <a:extLst>
              <a:ext uri="{FF2B5EF4-FFF2-40B4-BE49-F238E27FC236}">
                <a16:creationId xmlns:a16="http://schemas.microsoft.com/office/drawing/2014/main" id="{ACDB9CEE-8570-4B50-8A79-3F66DADA2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710" y="2732835"/>
            <a:ext cx="736348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395" y="374803"/>
            <a:ext cx="48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Testing Automation</a:t>
            </a:r>
            <a:endParaRPr lang="zh-CN" altLang="en-US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8" name="TextBox 59"/>
          <p:cNvSpPr txBox="1"/>
          <p:nvPr/>
        </p:nvSpPr>
        <p:spPr>
          <a:xfrm>
            <a:off x="875624" y="2027012"/>
            <a:ext cx="10203815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QTestLib is a unit testing framework provided by Qt for programs or libraries written on Qt. QTestLib provides the basic functionality of the unit testing framework and provides extended functionality for GUI testing.</a:t>
            </a:r>
          </a:p>
        </p:txBody>
      </p:sp>
      <p:sp>
        <p:nvSpPr>
          <p:cNvPr id="49" name="TextBox 60"/>
          <p:cNvSpPr txBox="1"/>
          <p:nvPr/>
        </p:nvSpPr>
        <p:spPr>
          <a:xfrm>
            <a:off x="833080" y="1194922"/>
            <a:ext cx="24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QTestLib:</a:t>
            </a:r>
            <a:endParaRPr lang="zh-CN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8" y="1019209"/>
            <a:ext cx="9034145" cy="529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42" y="1662858"/>
            <a:ext cx="10467340" cy="416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4" y="421005"/>
            <a:ext cx="355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Basic Testing Structure</a:t>
            </a:r>
          </a:p>
        </p:txBody>
      </p:sp>
      <p:sp>
        <p:nvSpPr>
          <p:cNvPr id="27" name="矩形 26"/>
          <p:cNvSpPr/>
          <p:nvPr/>
        </p:nvSpPr>
        <p:spPr>
          <a:xfrm>
            <a:off x="212547" y="1979620"/>
            <a:ext cx="2749550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Backend</a:t>
            </a:r>
          </a:p>
        </p:txBody>
      </p:sp>
      <p:sp>
        <p:nvSpPr>
          <p:cNvPr id="30" name="矩形 29"/>
          <p:cNvSpPr/>
          <p:nvPr/>
        </p:nvSpPr>
        <p:spPr>
          <a:xfrm>
            <a:off x="487568" y="3771899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UI</a:t>
            </a:r>
          </a:p>
        </p:txBody>
      </p:sp>
      <p:sp>
        <p:nvSpPr>
          <p:cNvPr id="33" name="矩形 32"/>
          <p:cNvSpPr/>
          <p:nvPr/>
        </p:nvSpPr>
        <p:spPr>
          <a:xfrm>
            <a:off x="510428" y="4921436"/>
            <a:ext cx="2242185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Unit Test for API</a:t>
            </a:r>
          </a:p>
        </p:txBody>
      </p:sp>
      <p:sp>
        <p:nvSpPr>
          <p:cNvPr id="36" name="矩形 35"/>
          <p:cNvSpPr/>
          <p:nvPr/>
        </p:nvSpPr>
        <p:spPr>
          <a:xfrm>
            <a:off x="4424594" y="3162506"/>
            <a:ext cx="3805148" cy="10613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Component Test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and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Subsystem Test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1539"/>
          <a:stretch/>
        </p:blipFill>
        <p:spPr>
          <a:xfrm>
            <a:off x="370411" y="1334511"/>
            <a:ext cx="2432257" cy="57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11" y="2632916"/>
            <a:ext cx="2476500" cy="1059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31" y="4386563"/>
            <a:ext cx="2430780" cy="49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b="18931"/>
          <a:stretch/>
        </p:blipFill>
        <p:spPr>
          <a:xfrm>
            <a:off x="5031768" y="2365875"/>
            <a:ext cx="2590800" cy="6548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BB0BA8-AEEA-4BAE-97F7-1AF604BBD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130"/>
          <a:stretch/>
        </p:blipFill>
        <p:spPr>
          <a:xfrm>
            <a:off x="9448799" y="2735142"/>
            <a:ext cx="2590800" cy="168575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CC0D8281-ABA3-49CF-8E08-52FAF4CBF5DB}"/>
              </a:ext>
            </a:extLst>
          </p:cNvPr>
          <p:cNvSpPr/>
          <p:nvPr/>
        </p:nvSpPr>
        <p:spPr>
          <a:xfrm rot="1825399">
            <a:off x="3194903" y="1853923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D21CD3D9-0315-4B11-A56A-08D3DDA37CEA}"/>
              </a:ext>
            </a:extLst>
          </p:cNvPr>
          <p:cNvSpPr/>
          <p:nvPr/>
        </p:nvSpPr>
        <p:spPr>
          <a:xfrm>
            <a:off x="3207113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188EB8B5-3E6D-436E-A2D7-F11BBDCE8BC1}"/>
              </a:ext>
            </a:extLst>
          </p:cNvPr>
          <p:cNvSpPr/>
          <p:nvPr/>
        </p:nvSpPr>
        <p:spPr>
          <a:xfrm rot="19740493">
            <a:off x="3217772" y="4031637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12F9E-55FF-4477-8FC2-93703DA9A4F4}"/>
              </a:ext>
            </a:extLst>
          </p:cNvPr>
          <p:cNvSpPr txBox="1"/>
          <p:nvPr/>
        </p:nvSpPr>
        <p:spPr>
          <a:xfrm>
            <a:off x="9665990" y="3020688"/>
            <a:ext cx="2242185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Full System Test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374A73B-46D5-48D6-ABB2-D9D75D4C3BC7}"/>
              </a:ext>
            </a:extLst>
          </p:cNvPr>
          <p:cNvSpPr/>
          <p:nvPr/>
        </p:nvSpPr>
        <p:spPr>
          <a:xfrm>
            <a:off x="7916102" y="2940550"/>
            <a:ext cx="1281116" cy="396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7000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308" y="427892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accent3"/>
                </a:solidFill>
                <a:cs typeface="+mn-ea"/>
                <a:sym typeface="+mn-lt"/>
              </a:rPr>
              <a:t>CONTENTS</a:t>
            </a:r>
            <a:endParaRPr kumimoji="1" lang="zh-CN" altLang="en-US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>
            <a:cxnSpLocks/>
          </p:cNvCxnSpPr>
          <p:nvPr/>
        </p:nvCxnSpPr>
        <p:spPr>
          <a:xfrm>
            <a:off x="1273432" y="1880982"/>
            <a:ext cx="249386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3"/>
          <p:cNvSpPr txBox="1"/>
          <p:nvPr/>
        </p:nvSpPr>
        <p:spPr>
          <a:xfrm>
            <a:off x="791308" y="1311975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1 Background</a:t>
            </a:r>
          </a:p>
        </p:txBody>
      </p:sp>
      <p:cxnSp>
        <p:nvCxnSpPr>
          <p:cNvPr id="33" name="直线连接符 23">
            <a:extLst>
              <a:ext uri="{FF2B5EF4-FFF2-40B4-BE49-F238E27FC236}">
                <a16:creationId xmlns:a16="http://schemas.microsoft.com/office/drawing/2014/main" id="{D90D4BB0-5529-4ED7-BB90-8382D0750EB0}"/>
              </a:ext>
            </a:extLst>
          </p:cNvPr>
          <p:cNvCxnSpPr>
            <a:cxnSpLocks/>
          </p:cNvCxnSpPr>
          <p:nvPr/>
        </p:nvCxnSpPr>
        <p:spPr>
          <a:xfrm>
            <a:off x="1273432" y="2689690"/>
            <a:ext cx="191680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D2D2B68-37D5-4DD6-A2EB-11A80502EEEE}"/>
              </a:ext>
            </a:extLst>
          </p:cNvPr>
          <p:cNvSpPr txBox="1"/>
          <p:nvPr/>
        </p:nvSpPr>
        <p:spPr>
          <a:xfrm>
            <a:off x="791308" y="2120683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2 Structure</a:t>
            </a:r>
          </a:p>
        </p:txBody>
      </p:sp>
      <p:sp>
        <p:nvSpPr>
          <p:cNvPr id="36" name="文本框 33">
            <a:extLst>
              <a:ext uri="{FF2B5EF4-FFF2-40B4-BE49-F238E27FC236}">
                <a16:creationId xmlns:a16="http://schemas.microsoft.com/office/drawing/2014/main" id="{484A87E8-112B-4BBC-9DEF-D03FC2960CBD}"/>
              </a:ext>
            </a:extLst>
          </p:cNvPr>
          <p:cNvSpPr txBox="1"/>
          <p:nvPr/>
        </p:nvSpPr>
        <p:spPr>
          <a:xfrm>
            <a:off x="791308" y="2890844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3 Testing</a:t>
            </a:r>
          </a:p>
        </p:txBody>
      </p:sp>
      <p:cxnSp>
        <p:nvCxnSpPr>
          <p:cNvPr id="37" name="直线连接符 23">
            <a:extLst>
              <a:ext uri="{FF2B5EF4-FFF2-40B4-BE49-F238E27FC236}">
                <a16:creationId xmlns:a16="http://schemas.microsoft.com/office/drawing/2014/main" id="{5DA89C2F-BB30-459B-8EBA-9A1B7ACE1675}"/>
              </a:ext>
            </a:extLst>
          </p:cNvPr>
          <p:cNvCxnSpPr>
            <a:cxnSpLocks/>
          </p:cNvCxnSpPr>
          <p:nvPr/>
        </p:nvCxnSpPr>
        <p:spPr>
          <a:xfrm>
            <a:off x="1273432" y="4269175"/>
            <a:ext cx="116496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3">
            <a:extLst>
              <a:ext uri="{FF2B5EF4-FFF2-40B4-BE49-F238E27FC236}">
                <a16:creationId xmlns:a16="http://schemas.microsoft.com/office/drawing/2014/main" id="{812C14BC-79AE-4605-95C3-8FE7F4975B02}"/>
              </a:ext>
            </a:extLst>
          </p:cNvPr>
          <p:cNvSpPr txBox="1"/>
          <p:nvPr/>
        </p:nvSpPr>
        <p:spPr>
          <a:xfrm>
            <a:off x="791308" y="3705248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4 Demo</a:t>
            </a:r>
          </a:p>
        </p:txBody>
      </p:sp>
      <p:cxnSp>
        <p:nvCxnSpPr>
          <p:cNvPr id="39" name="直线连接符 23">
            <a:extLst>
              <a:ext uri="{FF2B5EF4-FFF2-40B4-BE49-F238E27FC236}">
                <a16:creationId xmlns:a16="http://schemas.microsoft.com/office/drawing/2014/main" id="{175A885D-8A01-43AA-8184-D943EDFD2EF9}"/>
              </a:ext>
            </a:extLst>
          </p:cNvPr>
          <p:cNvCxnSpPr>
            <a:cxnSpLocks/>
          </p:cNvCxnSpPr>
          <p:nvPr/>
        </p:nvCxnSpPr>
        <p:spPr>
          <a:xfrm>
            <a:off x="1273432" y="5102860"/>
            <a:ext cx="2180656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3">
            <a:extLst>
              <a:ext uri="{FF2B5EF4-FFF2-40B4-BE49-F238E27FC236}">
                <a16:creationId xmlns:a16="http://schemas.microsoft.com/office/drawing/2014/main" id="{D07EF4B1-3937-4CA4-AED6-A89314F2D976}"/>
              </a:ext>
            </a:extLst>
          </p:cNvPr>
          <p:cNvSpPr txBox="1"/>
          <p:nvPr/>
        </p:nvSpPr>
        <p:spPr>
          <a:xfrm>
            <a:off x="791308" y="4538933"/>
            <a:ext cx="342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5 References</a:t>
            </a:r>
          </a:p>
        </p:txBody>
      </p:sp>
      <p:cxnSp>
        <p:nvCxnSpPr>
          <p:cNvPr id="41" name="直线连接符 23">
            <a:extLst>
              <a:ext uri="{FF2B5EF4-FFF2-40B4-BE49-F238E27FC236}">
                <a16:creationId xmlns:a16="http://schemas.microsoft.com/office/drawing/2014/main" id="{9459D11A-43F2-4BA1-9A83-AC85FE660720}"/>
              </a:ext>
            </a:extLst>
          </p:cNvPr>
          <p:cNvCxnSpPr>
            <a:cxnSpLocks/>
          </p:cNvCxnSpPr>
          <p:nvPr/>
        </p:nvCxnSpPr>
        <p:spPr>
          <a:xfrm>
            <a:off x="1273432" y="3479634"/>
            <a:ext cx="1500248" cy="0"/>
          </a:xfrm>
          <a:prstGeom prst="line">
            <a:avLst/>
          </a:prstGeom>
          <a:ln w="28575" cap="rnd">
            <a:solidFill>
              <a:srgbClr val="D4A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 51"/>
          <p:cNvGrpSpPr/>
          <p:nvPr/>
        </p:nvGrpSpPr>
        <p:grpSpPr>
          <a:xfrm>
            <a:off x="5221831" y="2895708"/>
            <a:ext cx="3010418" cy="2394862"/>
            <a:chOff x="4747486" y="2663298"/>
            <a:chExt cx="3010418" cy="2394862"/>
          </a:xfrm>
        </p:grpSpPr>
        <p:sp>
          <p:nvSpPr>
            <p:cNvPr id="6" name="íśḷîḋê"/>
            <p:cNvSpPr/>
            <p:nvPr/>
          </p:nvSpPr>
          <p:spPr bwMode="auto">
            <a:xfrm rot="5400000">
              <a:off x="4446526" y="3406062"/>
              <a:ext cx="1515273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$1ídê"/>
            <p:cNvSpPr/>
            <p:nvPr/>
          </p:nvSpPr>
          <p:spPr bwMode="auto">
            <a:xfrm rot="16200000">
              <a:off x="4977046" y="3799410"/>
              <a:ext cx="1507232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iṧḷïdé"/>
            <p:cNvSpPr txBox="1"/>
            <p:nvPr/>
          </p:nvSpPr>
          <p:spPr bwMode="auto">
            <a:xfrm>
              <a:off x="5217153" y="4013729"/>
              <a:ext cx="705515" cy="512043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9" name="işḷïḋê"/>
            <p:cNvSpPr/>
            <p:nvPr/>
          </p:nvSpPr>
          <p:spPr bwMode="auto">
            <a:xfrm rot="5400000">
              <a:off x="5165559" y="3406061"/>
              <a:ext cx="1903917" cy="913354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ïš1ïḋè"/>
            <p:cNvSpPr/>
            <p:nvPr/>
          </p:nvSpPr>
          <p:spPr bwMode="auto">
            <a:xfrm rot="16200000">
              <a:off x="5706592" y="3795877"/>
              <a:ext cx="1896770" cy="118533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iṧḷiḍé"/>
            <p:cNvSpPr txBox="1"/>
            <p:nvPr/>
          </p:nvSpPr>
          <p:spPr bwMode="auto">
            <a:xfrm>
              <a:off x="6156894" y="4151489"/>
              <a:ext cx="705515" cy="609574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2" name="íṡľiďè"/>
            <p:cNvSpPr/>
            <p:nvPr/>
          </p:nvSpPr>
          <p:spPr bwMode="auto">
            <a:xfrm rot="5400000">
              <a:off x="5846048" y="3406508"/>
              <a:ext cx="2389949" cy="913355"/>
            </a:xfrm>
            <a:custGeom>
              <a:avLst/>
              <a:gdLst>
                <a:gd name="G0" fmla="+- 2178 0 0"/>
                <a:gd name="G1" fmla="+- 21600 0 2178"/>
                <a:gd name="G2" fmla="*/ 2178 1 2"/>
                <a:gd name="G3" fmla="+- 21600 0 G2"/>
                <a:gd name="G4" fmla="+/ 2178 21600 2"/>
                <a:gd name="G5" fmla="+/ G1 0 2"/>
                <a:gd name="G6" fmla="*/ 21600 21600 2178"/>
                <a:gd name="G7" fmla="*/ G6 1 2"/>
                <a:gd name="G8" fmla="+- 21600 0 G7"/>
                <a:gd name="G9" fmla="*/ 21600 1 2"/>
                <a:gd name="G10" fmla="+- 2178 0 G9"/>
                <a:gd name="G11" fmla="?: G10 G8 0"/>
                <a:gd name="G12" fmla="?: G10 G7 21600"/>
                <a:gd name="T0" fmla="*/ 20511 w 21600"/>
                <a:gd name="T1" fmla="*/ 10800 h 21600"/>
                <a:gd name="T2" fmla="*/ 10800 w 21600"/>
                <a:gd name="T3" fmla="*/ 21600 h 21600"/>
                <a:gd name="T4" fmla="*/ 1089 w 21600"/>
                <a:gd name="T5" fmla="*/ 10800 h 21600"/>
                <a:gd name="T6" fmla="*/ 10800 w 21600"/>
                <a:gd name="T7" fmla="*/ 0 h 21600"/>
                <a:gd name="T8" fmla="*/ 2889 w 21600"/>
                <a:gd name="T9" fmla="*/ 2889 h 21600"/>
                <a:gd name="T10" fmla="*/ 18711 w 21600"/>
                <a:gd name="T11" fmla="*/ 187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178" y="21600"/>
                  </a:lnTo>
                  <a:lnTo>
                    <a:pt x="194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ṩļíḋe"/>
            <p:cNvSpPr/>
            <p:nvPr/>
          </p:nvSpPr>
          <p:spPr bwMode="auto">
            <a:xfrm rot="16200000">
              <a:off x="6388825" y="3794497"/>
              <a:ext cx="2380120" cy="117721"/>
            </a:xfrm>
            <a:custGeom>
              <a:avLst/>
              <a:gdLst>
                <a:gd name="G0" fmla="+- 1730 0 0"/>
                <a:gd name="G1" fmla="+- 21600 0 1730"/>
                <a:gd name="G2" fmla="*/ 1730 1 2"/>
                <a:gd name="G3" fmla="+- 21600 0 G2"/>
                <a:gd name="G4" fmla="+/ 1730 21600 2"/>
                <a:gd name="G5" fmla="+/ G1 0 2"/>
                <a:gd name="G6" fmla="*/ 21600 21600 1730"/>
                <a:gd name="G7" fmla="*/ G6 1 2"/>
                <a:gd name="G8" fmla="+- 21600 0 G7"/>
                <a:gd name="G9" fmla="*/ 21600 1 2"/>
                <a:gd name="G10" fmla="+- 1730 0 G9"/>
                <a:gd name="G11" fmla="?: G10 G8 0"/>
                <a:gd name="G12" fmla="?: G10 G7 21600"/>
                <a:gd name="T0" fmla="*/ 20735 w 21600"/>
                <a:gd name="T1" fmla="*/ 10800 h 21600"/>
                <a:gd name="T2" fmla="*/ 10800 w 21600"/>
                <a:gd name="T3" fmla="*/ 21600 h 21600"/>
                <a:gd name="T4" fmla="*/ 865 w 21600"/>
                <a:gd name="T5" fmla="*/ 10800 h 21600"/>
                <a:gd name="T6" fmla="*/ 10800 w 21600"/>
                <a:gd name="T7" fmla="*/ 0 h 21600"/>
                <a:gd name="T8" fmla="*/ 2665 w 21600"/>
                <a:gd name="T9" fmla="*/ 2665 h 21600"/>
                <a:gd name="T10" fmla="*/ 18935 w 21600"/>
                <a:gd name="T11" fmla="*/ 189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30" y="21600"/>
                  </a:lnTo>
                  <a:lnTo>
                    <a:pt x="1987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2500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5400000" scaled="1"/>
            </a:gradFill>
            <a:ln w="9525" cap="flat" cmpd="sng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îsļíďé"/>
            <p:cNvSpPr txBox="1"/>
            <p:nvPr/>
          </p:nvSpPr>
          <p:spPr bwMode="auto">
            <a:xfrm>
              <a:off x="7052388" y="4398928"/>
              <a:ext cx="705516" cy="658341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normAutofit/>
            </a:bodyPr>
            <a:lstStyle/>
            <a:p>
              <a:pPr defTabSz="914400">
                <a:spcBef>
                  <a:spcPct val="50000"/>
                </a:spcBef>
                <a:defRPr/>
              </a:pPr>
              <a:r>
                <a:rPr lang="zh-CN" altLang="zh-CN" sz="3400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8" name="iš1íḑé"/>
            <p:cNvSpPr txBox="1"/>
            <p:nvPr/>
          </p:nvSpPr>
          <p:spPr>
            <a:xfrm>
              <a:off x="4884524" y="3297438"/>
              <a:ext cx="635328" cy="30478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Unit Test</a:t>
              </a:r>
            </a:p>
          </p:txBody>
        </p:sp>
        <p:sp>
          <p:nvSpPr>
            <p:cNvPr id="19" name="iṣḷïḋe"/>
            <p:cNvSpPr txBox="1"/>
            <p:nvPr/>
          </p:nvSpPr>
          <p:spPr>
            <a:xfrm>
              <a:off x="5827349" y="3140919"/>
              <a:ext cx="687780" cy="32994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Conponent Test</a:t>
              </a:r>
            </a:p>
          </p:txBody>
        </p:sp>
        <p:sp>
          <p:nvSpPr>
            <p:cNvPr id="20" name="îṣḻiḑe"/>
            <p:cNvSpPr txBox="1"/>
            <p:nvPr/>
          </p:nvSpPr>
          <p:spPr>
            <a:xfrm>
              <a:off x="6674292" y="2962672"/>
              <a:ext cx="770817" cy="36978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prstTxWarp prst="textFadeLeft">
                <a:avLst>
                  <a:gd name="adj" fmla="val 28075"/>
                </a:avLst>
              </a:prstTxWarp>
              <a:normAutofit/>
            </a:bodyPr>
            <a:lstStyle/>
            <a:p>
              <a:pPr algn="ctr"/>
              <a:r>
                <a:rPr lang="en-US" altLang="zh-CN" sz="500" b="1" dirty="0">
                  <a:solidFill>
                    <a:schemeClr val="bg1"/>
                  </a:solidFill>
                  <a:cs typeface="+mn-ea"/>
                  <a:sym typeface="+mn-lt"/>
                </a:rPr>
                <a:t>System Test</a:t>
              </a:r>
            </a:p>
          </p:txBody>
        </p:sp>
      </p:grpSp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489585" y="333375"/>
            <a:ext cx="4319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Advanced </a:t>
            </a:r>
            <a:r>
              <a:rPr lang="zh-CN" altLang="en-US" sz="2400" dirty="0">
                <a:solidFill>
                  <a:schemeClr val="accent2"/>
                </a:solidFill>
                <a:cs typeface="+mn-ea"/>
                <a:sym typeface="+mn-lt"/>
              </a:rPr>
              <a:t>Basic Testing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698095" y="2000339"/>
            <a:ext cx="504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íS1îde"/>
          <p:cNvSpPr txBox="1"/>
          <p:nvPr/>
        </p:nvSpPr>
        <p:spPr>
          <a:xfrm>
            <a:off x="563880" y="951865"/>
            <a:ext cx="3830320" cy="104013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30000"/>
              </a:lnSpc>
            </a:pPr>
            <a:endParaRPr lang="zh-CN" altLang="en-US" sz="11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For the function of each module and between the modules, we also chose the test architecture learned in class to deconstruct the test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2149475"/>
            <a:ext cx="4570095" cy="42824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50" y="2787650"/>
            <a:ext cx="5036185" cy="24879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415" y="643890"/>
            <a:ext cx="6969760" cy="607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0.23867 7.40741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41 -0.00185 L -0.39101 -0.0032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-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695325" y="421005"/>
            <a:ext cx="4859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Non-functional Testing Parameters</a:t>
            </a:r>
          </a:p>
        </p:txBody>
      </p:sp>
      <p:sp>
        <p:nvSpPr>
          <p:cNvPr id="8" name="iṣḷiďè"/>
          <p:cNvSpPr/>
          <p:nvPr/>
        </p:nvSpPr>
        <p:spPr bwMode="auto">
          <a:xfrm>
            <a:off x="5566471" y="2816079"/>
            <a:ext cx="1970337" cy="2611604"/>
          </a:xfrm>
          <a:custGeom>
            <a:avLst/>
            <a:gdLst>
              <a:gd name="T0" fmla="*/ 764 w 804"/>
              <a:gd name="T1" fmla="*/ 744 h 964"/>
              <a:gd name="T2" fmla="*/ 584 w 804"/>
              <a:gd name="T3" fmla="*/ 924 h 964"/>
              <a:gd name="T4" fmla="*/ 0 w 804"/>
              <a:gd name="T5" fmla="*/ 924 h 964"/>
              <a:gd name="T6" fmla="*/ 0 w 804"/>
              <a:gd name="T7" fmla="*/ 964 h 964"/>
              <a:gd name="T8" fmla="*/ 584 w 804"/>
              <a:gd name="T9" fmla="*/ 964 h 964"/>
              <a:gd name="T10" fmla="*/ 804 w 804"/>
              <a:gd name="T11" fmla="*/ 744 h 964"/>
              <a:gd name="T12" fmla="*/ 804 w 804"/>
              <a:gd name="T13" fmla="*/ 0 h 964"/>
              <a:gd name="T14" fmla="*/ 764 w 804"/>
              <a:gd name="T15" fmla="*/ 0 h 964"/>
              <a:gd name="T16" fmla="*/ 764 w 804"/>
              <a:gd name="T17" fmla="*/ 74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64">
                <a:moveTo>
                  <a:pt x="764" y="744"/>
                </a:moveTo>
                <a:cubicBezTo>
                  <a:pt x="764" y="843"/>
                  <a:pt x="683" y="924"/>
                  <a:pt x="584" y="924"/>
                </a:cubicBezTo>
                <a:cubicBezTo>
                  <a:pt x="0" y="924"/>
                  <a:pt x="0" y="924"/>
                  <a:pt x="0" y="924"/>
                </a:cubicBezTo>
                <a:cubicBezTo>
                  <a:pt x="0" y="964"/>
                  <a:pt x="0" y="964"/>
                  <a:pt x="0" y="964"/>
                </a:cubicBezTo>
                <a:cubicBezTo>
                  <a:pt x="584" y="964"/>
                  <a:pt x="584" y="964"/>
                  <a:pt x="584" y="964"/>
                </a:cubicBezTo>
                <a:cubicBezTo>
                  <a:pt x="705" y="964"/>
                  <a:pt x="804" y="865"/>
                  <a:pt x="804" y="744"/>
                </a:cubicBezTo>
                <a:cubicBezTo>
                  <a:pt x="804" y="0"/>
                  <a:pt x="804" y="0"/>
                  <a:pt x="804" y="0"/>
                </a:cubicBezTo>
                <a:cubicBezTo>
                  <a:pt x="764" y="0"/>
                  <a:pt x="764" y="0"/>
                  <a:pt x="764" y="0"/>
                </a:cubicBezTo>
                <a:lnTo>
                  <a:pt x="764" y="74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ṣļîdè"/>
          <p:cNvSpPr/>
          <p:nvPr/>
        </p:nvSpPr>
        <p:spPr bwMode="auto">
          <a:xfrm>
            <a:off x="4566862" y="2143661"/>
            <a:ext cx="1970337" cy="2655960"/>
          </a:xfrm>
          <a:custGeom>
            <a:avLst/>
            <a:gdLst>
              <a:gd name="T0" fmla="*/ 40 w 804"/>
              <a:gd name="T1" fmla="*/ 220 h 980"/>
              <a:gd name="T2" fmla="*/ 220 w 804"/>
              <a:gd name="T3" fmla="*/ 40 h 980"/>
              <a:gd name="T4" fmla="*/ 804 w 804"/>
              <a:gd name="T5" fmla="*/ 40 h 980"/>
              <a:gd name="T6" fmla="*/ 804 w 804"/>
              <a:gd name="T7" fmla="*/ 0 h 980"/>
              <a:gd name="T8" fmla="*/ 220 w 804"/>
              <a:gd name="T9" fmla="*/ 0 h 980"/>
              <a:gd name="T10" fmla="*/ 0 w 804"/>
              <a:gd name="T11" fmla="*/ 220 h 980"/>
              <a:gd name="T12" fmla="*/ 0 w 804"/>
              <a:gd name="T13" fmla="*/ 980 h 980"/>
              <a:gd name="T14" fmla="*/ 40 w 804"/>
              <a:gd name="T15" fmla="*/ 980 h 980"/>
              <a:gd name="T16" fmla="*/ 40 w 804"/>
              <a:gd name="T17" fmla="*/ 22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4" h="980">
                <a:moveTo>
                  <a:pt x="40" y="220"/>
                </a:moveTo>
                <a:cubicBezTo>
                  <a:pt x="40" y="121"/>
                  <a:pt x="121" y="40"/>
                  <a:pt x="220" y="40"/>
                </a:cubicBezTo>
                <a:cubicBezTo>
                  <a:pt x="804" y="40"/>
                  <a:pt x="804" y="40"/>
                  <a:pt x="804" y="40"/>
                </a:cubicBezTo>
                <a:cubicBezTo>
                  <a:pt x="804" y="0"/>
                  <a:pt x="804" y="0"/>
                  <a:pt x="804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99" y="0"/>
                  <a:pt x="0" y="99"/>
                  <a:pt x="0" y="220"/>
                </a:cubicBezTo>
                <a:cubicBezTo>
                  <a:pt x="0" y="980"/>
                  <a:pt x="0" y="980"/>
                  <a:pt x="0" y="980"/>
                </a:cubicBezTo>
                <a:cubicBezTo>
                  <a:pt x="40" y="980"/>
                  <a:pt x="40" y="980"/>
                  <a:pt x="40" y="980"/>
                </a:cubicBezTo>
                <a:lnTo>
                  <a:pt x="40" y="22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ľíḓe"/>
          <p:cNvGrpSpPr/>
          <p:nvPr/>
        </p:nvGrpSpPr>
        <p:grpSpPr>
          <a:xfrm>
            <a:off x="6827780" y="2032886"/>
            <a:ext cx="797350" cy="751527"/>
            <a:chOff x="6519863" y="1801813"/>
            <a:chExt cx="966787" cy="911225"/>
          </a:xfrm>
        </p:grpSpPr>
        <p:sp>
          <p:nvSpPr>
            <p:cNvPr id="34" name="išļîď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ïsḷîḋe"/>
            <p:cNvSpPr/>
            <p:nvPr/>
          </p:nvSpPr>
          <p:spPr bwMode="auto">
            <a:xfrm>
              <a:off x="6519863" y="20177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íŝľiďè"/>
          <p:cNvGrpSpPr/>
          <p:nvPr/>
        </p:nvGrpSpPr>
        <p:grpSpPr>
          <a:xfrm rot="10800000">
            <a:off x="4589242" y="4895684"/>
            <a:ext cx="814338" cy="668459"/>
            <a:chOff x="6499265" y="1686633"/>
            <a:chExt cx="987385" cy="810505"/>
          </a:xfrm>
        </p:grpSpPr>
        <p:sp>
          <p:nvSpPr>
            <p:cNvPr id="32" name="ï$1ïḓê"/>
            <p:cNvSpPr/>
            <p:nvPr/>
          </p:nvSpPr>
          <p:spPr bwMode="auto">
            <a:xfrm>
              <a:off x="7035800" y="1801813"/>
              <a:ext cx="450850" cy="695325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2 h 438"/>
                <a:gd name="T4" fmla="*/ 114 w 284"/>
                <a:gd name="T5" fmla="*/ 282 h 438"/>
                <a:gd name="T6" fmla="*/ 21 w 284"/>
                <a:gd name="T7" fmla="*/ 438 h 438"/>
                <a:gd name="T8" fmla="*/ 181 w 284"/>
                <a:gd name="T9" fmla="*/ 438 h 438"/>
                <a:gd name="T10" fmla="*/ 284 w 284"/>
                <a:gd name="T11" fmla="*/ 282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2"/>
                  </a:lnTo>
                  <a:lnTo>
                    <a:pt x="114" y="282"/>
                  </a:lnTo>
                  <a:lnTo>
                    <a:pt x="21" y="438"/>
                  </a:lnTo>
                  <a:lnTo>
                    <a:pt x="181" y="438"/>
                  </a:lnTo>
                  <a:lnTo>
                    <a:pt x="284" y="28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isḻîḑe"/>
            <p:cNvSpPr/>
            <p:nvPr/>
          </p:nvSpPr>
          <p:spPr bwMode="auto">
            <a:xfrm>
              <a:off x="6499265" y="1686633"/>
              <a:ext cx="450850" cy="695326"/>
            </a:xfrm>
            <a:custGeom>
              <a:avLst/>
              <a:gdLst>
                <a:gd name="T0" fmla="*/ 0 w 284"/>
                <a:gd name="T1" fmla="*/ 0 h 438"/>
                <a:gd name="T2" fmla="*/ 0 w 284"/>
                <a:gd name="T3" fmla="*/ 285 h 438"/>
                <a:gd name="T4" fmla="*/ 115 w 284"/>
                <a:gd name="T5" fmla="*/ 285 h 438"/>
                <a:gd name="T6" fmla="*/ 21 w 284"/>
                <a:gd name="T7" fmla="*/ 438 h 438"/>
                <a:gd name="T8" fmla="*/ 182 w 284"/>
                <a:gd name="T9" fmla="*/ 438 h 438"/>
                <a:gd name="T10" fmla="*/ 284 w 284"/>
                <a:gd name="T11" fmla="*/ 285 h 438"/>
                <a:gd name="T12" fmla="*/ 284 w 284"/>
                <a:gd name="T13" fmla="*/ 0 h 438"/>
                <a:gd name="T14" fmla="*/ 0 w 284"/>
                <a:gd name="T1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438">
                  <a:moveTo>
                    <a:pt x="0" y="0"/>
                  </a:moveTo>
                  <a:lnTo>
                    <a:pt x="0" y="285"/>
                  </a:lnTo>
                  <a:lnTo>
                    <a:pt x="115" y="285"/>
                  </a:lnTo>
                  <a:lnTo>
                    <a:pt x="21" y="438"/>
                  </a:lnTo>
                  <a:lnTo>
                    <a:pt x="182" y="438"/>
                  </a:lnTo>
                  <a:lnTo>
                    <a:pt x="284" y="285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îṣľíḋè"/>
          <p:cNvSpPr txBox="1"/>
          <p:nvPr/>
        </p:nvSpPr>
        <p:spPr>
          <a:xfrm>
            <a:off x="665465" y="1683767"/>
            <a:ext cx="3398944" cy="527181"/>
          </a:xfrm>
          <a:prstGeom prst="rect">
            <a:avLst/>
          </a:prstGeom>
          <a:noFill/>
        </p:spPr>
        <p:txBody>
          <a:bodyPr wrap="none" lIns="90000" tIns="46800" rIns="90000" bIns="46800" rtlCol="0" anchor="b">
            <a:no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Security</a:t>
            </a:r>
          </a:p>
        </p:txBody>
      </p:sp>
      <p:sp>
        <p:nvSpPr>
          <p:cNvPr id="16" name="íšḷîḑê"/>
          <p:cNvSpPr/>
          <p:nvPr/>
        </p:nvSpPr>
        <p:spPr>
          <a:xfrm>
            <a:off x="8288655" y="1683767"/>
            <a:ext cx="3382931" cy="527178"/>
          </a:xfrm>
          <a:prstGeom prst="rect">
            <a:avLst/>
          </a:prstGeom>
        </p:spPr>
        <p:txBody>
          <a:bodyPr wrap="none" lIns="90000" tIns="46800" rIns="90000" bIns="46800" anchor="b">
            <a:no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Flexibility</a:t>
            </a:r>
          </a:p>
        </p:txBody>
      </p:sp>
      <p:sp>
        <p:nvSpPr>
          <p:cNvPr id="28" name="î$1ídé"/>
          <p:cNvSpPr/>
          <p:nvPr/>
        </p:nvSpPr>
        <p:spPr>
          <a:xfrm>
            <a:off x="8157845" y="2491713"/>
            <a:ext cx="3399155" cy="2403971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íṩ1íďê"/>
          <p:cNvSpPr/>
          <p:nvPr/>
        </p:nvSpPr>
        <p:spPr>
          <a:xfrm>
            <a:off x="540784" y="2497680"/>
            <a:ext cx="3489869" cy="2398004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220" y="3335732"/>
            <a:ext cx="249491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Non-functional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</a:p>
          <a:p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    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  <a:cs typeface="+mn-ea"/>
                <a:sym typeface="+mn-lt"/>
              </a:rPr>
              <a:t>ANALYSIS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30571" y="2605981"/>
            <a:ext cx="3433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Thanks to sqlite, we don’t need users’database password to access to database.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193059" y="2668002"/>
            <a:ext cx="3265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The term refers to the ease with which the application can work in different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nvidia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hardware.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04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4893227" y="2921168"/>
            <a:ext cx="44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endParaRPr lang="zh-CN" altLang="zh-CN" sz="60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>
            <a:off x="2919001" y="1903829"/>
            <a:ext cx="865737" cy="1643060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800">
              <a:cs typeface="+mn-ea"/>
              <a:sym typeface="+mn-lt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3784738" y="2309861"/>
            <a:ext cx="488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2"/>
                </a:solidFill>
                <a:cs typeface="+mn-ea"/>
                <a:sym typeface="+mn-lt"/>
              </a:rPr>
              <a:t>Demo Display</a:t>
            </a:r>
            <a:endParaRPr lang="zh-CN" altLang="en-US" sz="48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6322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A52089B2-C646-42AA-B941-BD368FDE3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553085" y="390525"/>
            <a:ext cx="261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Project members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/>
          <a:srcRect t="52" b="52"/>
          <a:stretch>
            <a:fillRect/>
          </a:stretch>
        </p:blipFill>
        <p:spPr bwMode="auto">
          <a:xfrm>
            <a:off x="6738313" y="1534347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715103" y="3776400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5"/>
          <a:srcRect t="228" b="228"/>
          <a:stretch/>
        </p:blipFill>
        <p:spPr bwMode="auto">
          <a:xfrm>
            <a:off x="1464709" y="3776400"/>
            <a:ext cx="1620000" cy="16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64709" y="1534347"/>
            <a:ext cx="1620000" cy="162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8"/>
          <p:cNvSpPr txBox="1"/>
          <p:nvPr/>
        </p:nvSpPr>
        <p:spPr>
          <a:xfrm>
            <a:off x="3462386" y="153434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 </a:t>
            </a:r>
            <a:r>
              <a:rPr lang="en-US" altLang="zh-CN" sz="2400" b="1" dirty="0" err="1">
                <a:solidFill>
                  <a:schemeClr val="accent1"/>
                </a:solidFill>
                <a:cs typeface="+mn-ea"/>
                <a:sym typeface="+mn-lt"/>
              </a:rPr>
              <a:t>Haotian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3462386" y="253142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8736170" y="2514237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118010224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32"/>
          <p:cNvSpPr txBox="1"/>
          <p:nvPr/>
        </p:nvSpPr>
        <p:spPr>
          <a:xfrm>
            <a:off x="8700166" y="473491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118010416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33"/>
          <p:cNvSpPr txBox="1"/>
          <p:nvPr/>
        </p:nvSpPr>
        <p:spPr>
          <a:xfrm>
            <a:off x="3461187" y="471171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118010336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线连接符 23"/>
          <p:cNvCxnSpPr>
            <a:cxnSpLocks/>
          </p:cNvCxnSpPr>
          <p:nvPr/>
        </p:nvCxnSpPr>
        <p:spPr>
          <a:xfrm>
            <a:off x="3565985" y="2132188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8" name="文本框 18">
            <a:extLst>
              <a:ext uri="{FF2B5EF4-FFF2-40B4-BE49-F238E27FC236}">
                <a16:creationId xmlns:a16="http://schemas.microsoft.com/office/drawing/2014/main" id="{43A2AADA-2AA9-47C3-9361-C61B238DE301}"/>
              </a:ext>
            </a:extLst>
          </p:cNvPr>
          <p:cNvSpPr txBox="1"/>
          <p:nvPr/>
        </p:nvSpPr>
        <p:spPr>
          <a:xfrm>
            <a:off x="8596566" y="154017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Mao Yu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9" name="直线连接符 23">
            <a:extLst>
              <a:ext uri="{FF2B5EF4-FFF2-40B4-BE49-F238E27FC236}">
                <a16:creationId xmlns:a16="http://schemas.microsoft.com/office/drawing/2014/main" id="{26E109FD-047F-49D1-BDA4-0B9D75A24A0B}"/>
              </a:ext>
            </a:extLst>
          </p:cNvPr>
          <p:cNvCxnSpPr>
            <a:cxnSpLocks/>
          </p:cNvCxnSpPr>
          <p:nvPr/>
        </p:nvCxnSpPr>
        <p:spPr>
          <a:xfrm>
            <a:off x="8700165" y="2138014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8">
            <a:extLst>
              <a:ext uri="{FF2B5EF4-FFF2-40B4-BE49-F238E27FC236}">
                <a16:creationId xmlns:a16="http://schemas.microsoft.com/office/drawing/2014/main" id="{E2B2ABDB-F23E-4554-BD44-D54D6841B0B2}"/>
              </a:ext>
            </a:extLst>
          </p:cNvPr>
          <p:cNvSpPr txBox="1"/>
          <p:nvPr/>
        </p:nvSpPr>
        <p:spPr>
          <a:xfrm>
            <a:off x="3462386" y="380691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Wu Wei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1" name="直线连接符 23">
            <a:extLst>
              <a:ext uri="{FF2B5EF4-FFF2-40B4-BE49-F238E27FC236}">
                <a16:creationId xmlns:a16="http://schemas.microsoft.com/office/drawing/2014/main" id="{489A15BD-D64F-47CD-9A8E-E313D77C0CFA}"/>
              </a:ext>
            </a:extLst>
          </p:cNvPr>
          <p:cNvCxnSpPr>
            <a:cxnSpLocks/>
          </p:cNvCxnSpPr>
          <p:nvPr/>
        </p:nvCxnSpPr>
        <p:spPr>
          <a:xfrm>
            <a:off x="3565985" y="4404758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18">
            <a:extLst>
              <a:ext uri="{FF2B5EF4-FFF2-40B4-BE49-F238E27FC236}">
                <a16:creationId xmlns:a16="http://schemas.microsoft.com/office/drawing/2014/main" id="{B7793193-EECF-42CB-8117-893C8DF8139D}"/>
              </a:ext>
            </a:extLst>
          </p:cNvPr>
          <p:cNvSpPr txBox="1"/>
          <p:nvPr/>
        </p:nvSpPr>
        <p:spPr>
          <a:xfrm>
            <a:off x="8700165" y="377640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cs typeface="+mn-ea"/>
                <a:sym typeface="+mn-lt"/>
              </a:rPr>
              <a:t>Zhang </a:t>
            </a:r>
            <a:r>
              <a:rPr lang="en-US" altLang="zh-CN" sz="2400" b="1" dirty="0" err="1">
                <a:solidFill>
                  <a:schemeClr val="accent1"/>
                </a:solidFill>
                <a:cs typeface="+mn-ea"/>
                <a:sym typeface="+mn-lt"/>
              </a:rPr>
              <a:t>Shiqi</a:t>
            </a:r>
            <a:endParaRPr lang="zh-CN" altLang="en-US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3" name="直线连接符 23">
            <a:extLst>
              <a:ext uri="{FF2B5EF4-FFF2-40B4-BE49-F238E27FC236}">
                <a16:creationId xmlns:a16="http://schemas.microsoft.com/office/drawing/2014/main" id="{454348A3-76D7-4310-B19F-E0EF9BCA5B5F}"/>
              </a:ext>
            </a:extLst>
          </p:cNvPr>
          <p:cNvCxnSpPr>
            <a:cxnSpLocks/>
          </p:cNvCxnSpPr>
          <p:nvPr/>
        </p:nvCxnSpPr>
        <p:spPr>
          <a:xfrm>
            <a:off x="8803764" y="4374241"/>
            <a:ext cx="1641173" cy="0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20"/>
          <p:cNvSpPr/>
          <p:nvPr/>
        </p:nvSpPr>
        <p:spPr>
          <a:xfrm>
            <a:off x="360886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TextBox 21"/>
          <p:cNvSpPr txBox="1"/>
          <p:nvPr/>
        </p:nvSpPr>
        <p:spPr>
          <a:xfrm>
            <a:off x="543560" y="390525"/>
            <a:ext cx="2127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2"/>
                </a:solidFill>
                <a:effectLst/>
                <a:latin typeface="RTWS ShangYaZhunSung G0v1" charset="-122"/>
                <a:ea typeface="RTWS ShangYaZhunSung G0v1" charset="-122"/>
                <a:cs typeface="RTWS ShangYaZhunSung G0v1" charset="-122"/>
              </a:defRPr>
            </a:lvl1pPr>
          </a:lstStyle>
          <a:p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Reference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800" y="1324489"/>
            <a:ext cx="10587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Picture from page 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 Open Source Programs retrieved from : https://help.poolin.com/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hc/zh-cn/articles/360038625812-EasyMiner%E8%BD%BB%E6%9D%BE%E7%9F%BF%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E5%B7%A5%E6%8C%96%E7%9F%BF%E6%95%99%E7%A8%8B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Picture from page 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 Commercial Software retrieved from : https://cool-mining.com/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en/mining-en/nbminer-v33-4-nvidia-amd-gpu-miner-for-eth-rvn-grin-beam/v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05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5814426" y="2517732"/>
            <a:ext cx="41052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5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zh-CN" sz="115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716" y="218431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2C0DE99-0FB6-424F-8A6A-A9222EE267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3100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PART</a:t>
            </a:r>
            <a:r>
              <a:rPr kumimoji="1" lang="zh-CN" altLang="en-US" sz="44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  </a:t>
            </a:r>
            <a:r>
              <a:rPr kumimoji="1" lang="en-US" altLang="zh-CN" sz="9600" dirty="0">
                <a:solidFill>
                  <a:schemeClr val="accent2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kumimoji="1" lang="zh-CN" altLang="en-US" sz="9600" dirty="0">
              <a:solidFill>
                <a:schemeClr val="accent2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6716" y="218431"/>
            <a:ext cx="2987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038276"/>
            <a:ext cx="51219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Background</a:t>
            </a:r>
          </a:p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Problem</a:t>
            </a:r>
          </a:p>
          <a:p>
            <a:pPr algn="l"/>
            <a:r>
              <a:rPr lang="en-US" altLang="zh-CN" sz="60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423" r="1423"/>
          <a:stretch>
            <a:fillRect/>
          </a:stretch>
        </p:blipFill>
        <p:spPr>
          <a:xfrm>
            <a:off x="5455285" y="1337310"/>
            <a:ext cx="6736715" cy="4621530"/>
          </a:xfrm>
          <a:prstGeom prst="rect">
            <a:avLst/>
          </a:prstGeom>
        </p:spPr>
      </p:pic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89395" y="33338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Background</a:t>
            </a:r>
          </a:p>
        </p:txBody>
      </p:sp>
      <p:sp>
        <p:nvSpPr>
          <p:cNvPr id="2" name="矩形 1"/>
          <p:cNvSpPr/>
          <p:nvPr/>
        </p:nvSpPr>
        <p:spPr>
          <a:xfrm>
            <a:off x="370411" y="1981200"/>
            <a:ext cx="5943600" cy="3695700"/>
          </a:xfrm>
          <a:prstGeom prst="rect">
            <a:avLst/>
          </a:prstGeom>
          <a:ln>
            <a:noFill/>
          </a:ln>
          <a:effectLst>
            <a:outerShdw blurRad="266700" sx="105000" sy="105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747409" y="3222406"/>
            <a:ext cx="525779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Since the end of 2020, the price of Bitcoin (BTC) has been increasing rapidly.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This sharp rise has stimulated the whole market of cryptocurrencies.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47409" y="2409591"/>
            <a:ext cx="2826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Rapid Growth</a:t>
            </a:r>
          </a:p>
        </p:txBody>
      </p:sp>
      <p:cxnSp>
        <p:nvCxnSpPr>
          <p:cNvPr id="37" name="直线连接符 36"/>
          <p:cNvCxnSpPr>
            <a:cxnSpLocks/>
          </p:cNvCxnSpPr>
          <p:nvPr/>
        </p:nvCxnSpPr>
        <p:spPr>
          <a:xfrm>
            <a:off x="842659" y="2955706"/>
            <a:ext cx="2449181" cy="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Problems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5146830" y="1378016"/>
            <a:ext cx="2292350" cy="2067953"/>
            <a:chOff x="1461925" y="1468186"/>
            <a:chExt cx="2292350" cy="2067953"/>
          </a:xfrm>
        </p:grpSpPr>
        <p:sp>
          <p:nvSpPr>
            <p:cNvPr id="7" name="椭圆 6"/>
            <p:cNvSpPr/>
            <p:nvPr/>
          </p:nvSpPr>
          <p:spPr>
            <a:xfrm>
              <a:off x="1590122" y="1468186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71750" y="1826874"/>
              <a:ext cx="174371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5400" b="1" dirty="0">
                  <a:solidFill>
                    <a:srgbClr val="FFFFFF"/>
                  </a:solidFill>
                  <a:cs typeface="+mn-ea"/>
                  <a:sym typeface="+mn-lt"/>
                </a:rPr>
                <a:t>User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61925" y="2491719"/>
              <a:ext cx="22923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rgbClr val="FFFFFF"/>
                  </a:solidFill>
                  <a:cs typeface="+mn-ea"/>
                  <a:sym typeface="+mn-lt"/>
                </a:rPr>
                <a:t>unfriendly</a:t>
              </a:r>
              <a:endParaRPr lang="zh-CN" altLang="en-US" sz="1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046386" y="1327785"/>
            <a:ext cx="2520950" cy="2167890"/>
            <a:chOff x="5078636" y="1468188"/>
            <a:chExt cx="2282190" cy="2067953"/>
          </a:xfrm>
        </p:grpSpPr>
        <p:sp>
          <p:nvSpPr>
            <p:cNvPr id="25" name="椭圆 24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8636" y="2099880"/>
              <a:ext cx="2282190" cy="8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8592820" y="1367790"/>
            <a:ext cx="2300605" cy="215900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79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2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5275156" y="3747752"/>
            <a:ext cx="2756308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Open-source mining programs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has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no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</a:t>
            </a:r>
            <a:endParaRPr 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16270" y="3683091"/>
            <a:ext cx="2824480" cy="138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programs  take 1-5 percent of mining output as their commission, which could be a significant loss for users in the long run.</a:t>
            </a:r>
          </a:p>
        </p:txBody>
      </p:sp>
      <p:sp>
        <p:nvSpPr>
          <p:cNvPr id="46" name="矩形 45"/>
          <p:cNvSpPr/>
          <p:nvPr/>
        </p:nvSpPr>
        <p:spPr>
          <a:xfrm>
            <a:off x="8510579" y="3667076"/>
            <a:ext cx="2824480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unctionalities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of</a:t>
            </a:r>
            <a:r>
              <a:rPr lang="zh-CN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commercial software </a:t>
            </a:r>
            <a:r>
              <a:rPr 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are insufficient.</a:t>
            </a:r>
          </a:p>
        </p:txBody>
      </p:sp>
      <p:grpSp>
        <p:nvGrpSpPr>
          <p:cNvPr id="11" name="组 9"/>
          <p:cNvGrpSpPr/>
          <p:nvPr/>
        </p:nvGrpSpPr>
        <p:grpSpPr>
          <a:xfrm>
            <a:off x="1390133" y="1368425"/>
            <a:ext cx="2468245" cy="2159000"/>
            <a:chOff x="8668573" y="1468187"/>
            <a:chExt cx="2293580" cy="2067953"/>
          </a:xfrm>
        </p:grpSpPr>
        <p:sp>
          <p:nvSpPr>
            <p:cNvPr id="12" name="椭圆 11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68573" y="1996738"/>
              <a:ext cx="2293580" cy="11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389785" y="3814218"/>
            <a:ext cx="2577716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GUI of c</a:t>
            </a:r>
            <a:r>
              <a:rPr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ommercial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software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lacks convenience.</a:t>
            </a:r>
            <a:endParaRPr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EasyMin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60" y="1327785"/>
            <a:ext cx="5969000" cy="4162425"/>
          </a:xfrm>
          <a:prstGeom prst="rect">
            <a:avLst/>
          </a:prstGeom>
        </p:spPr>
      </p:pic>
      <p:pic>
        <p:nvPicPr>
          <p:cNvPr id="3" name="图片 2" descr="ZecMin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35" y="1137285"/>
            <a:ext cx="10052050" cy="525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4" grpId="0"/>
      <p:bldP spid="4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6783763" y="940435"/>
            <a:ext cx="1551049" cy="1428750"/>
            <a:chOff x="8711538" y="1468187"/>
            <a:chExt cx="2137803" cy="2067953"/>
          </a:xfrm>
        </p:grpSpPr>
        <p:sp>
          <p:nvSpPr>
            <p:cNvPr id="26" name="椭圆 2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11538" y="2093662"/>
              <a:ext cx="2137410" cy="66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Insufficient </a:t>
              </a:r>
              <a:r>
                <a:rPr lang="zh-CN" altLang="en-US" sz="1000" dirty="0">
                  <a:solidFill>
                    <a:srgbClr val="FFFFFF"/>
                  </a:solidFill>
                  <a:cs typeface="+mn-ea"/>
                  <a:sym typeface="+mn-lt"/>
                </a:rPr>
                <a:t>Functionalities</a:t>
              </a:r>
            </a:p>
          </p:txBody>
        </p:sp>
      </p:grpSp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3692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Solutions</a:t>
            </a:r>
          </a:p>
        </p:txBody>
      </p:sp>
      <p:grpSp>
        <p:nvGrpSpPr>
          <p:cNvPr id="2" name="组 8"/>
          <p:cNvGrpSpPr/>
          <p:nvPr/>
        </p:nvGrpSpPr>
        <p:grpSpPr>
          <a:xfrm>
            <a:off x="5020114" y="934720"/>
            <a:ext cx="1711735" cy="1434465"/>
            <a:chOff x="5116540" y="1468188"/>
            <a:chExt cx="2282190" cy="2067953"/>
          </a:xfrm>
        </p:grpSpPr>
        <p:sp>
          <p:nvSpPr>
            <p:cNvPr id="3" name="椭圆 2"/>
            <p:cNvSpPr/>
            <p:nvPr/>
          </p:nvSpPr>
          <p:spPr>
            <a:xfrm>
              <a:off x="5185755" y="1468188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116540" y="2033338"/>
              <a:ext cx="2282190" cy="79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Expensive</a:t>
              </a:r>
              <a:r>
                <a:rPr lang="zh-CN" altLang="en-US" sz="1400" b="1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Commission</a:t>
              </a:r>
            </a:p>
          </p:txBody>
        </p:sp>
      </p:grpSp>
      <p:grpSp>
        <p:nvGrpSpPr>
          <p:cNvPr id="5" name="组 9"/>
          <p:cNvGrpSpPr/>
          <p:nvPr/>
        </p:nvGrpSpPr>
        <p:grpSpPr>
          <a:xfrm>
            <a:off x="3240911" y="889000"/>
            <a:ext cx="1630388" cy="1428750"/>
            <a:chOff x="8720979" y="1468187"/>
            <a:chExt cx="2293580" cy="2067953"/>
          </a:xfrm>
        </p:grpSpPr>
        <p:sp>
          <p:nvSpPr>
            <p:cNvPr id="6" name="椭圆 5"/>
            <p:cNvSpPr/>
            <p:nvPr/>
          </p:nvSpPr>
          <p:spPr>
            <a:xfrm>
              <a:off x="8781388" y="1468187"/>
              <a:ext cx="2067953" cy="2067953"/>
            </a:xfrm>
            <a:prstGeom prst="ellipse">
              <a:avLst/>
            </a:prstGeom>
            <a:effectLst>
              <a:outerShdw blurRad="508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20979" y="2101102"/>
              <a:ext cx="2293580" cy="93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Unsatisfactory</a:t>
              </a:r>
              <a:r>
                <a:rPr lang="zh-CN" altLang="en-US" sz="90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User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Experiences </a:t>
              </a:r>
            </a:p>
          </p:txBody>
        </p:sp>
      </p:grpSp>
      <p:cxnSp>
        <p:nvCxnSpPr>
          <p:cNvPr id="8" name="直接箭头连接符 7"/>
          <p:cNvCxnSpPr>
            <a:stCxn id="6" idx="3"/>
          </p:cNvCxnSpPr>
          <p:nvPr/>
        </p:nvCxnSpPr>
        <p:spPr>
          <a:xfrm flipH="1">
            <a:off x="2648165" y="2108514"/>
            <a:ext cx="850965" cy="11115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52037" y="3220085"/>
            <a:ext cx="350939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One-time Charge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No commission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economical in the long run</a:t>
            </a:r>
          </a:p>
        </p:txBody>
      </p:sp>
      <p:cxnSp>
        <p:nvCxnSpPr>
          <p:cNvPr id="16" name="直接箭头连接符 15"/>
          <p:cNvCxnSpPr>
            <a:stCxn id="3" idx="4"/>
          </p:cNvCxnSpPr>
          <p:nvPr/>
        </p:nvCxnSpPr>
        <p:spPr>
          <a:xfrm>
            <a:off x="5847553" y="2369185"/>
            <a:ext cx="128011" cy="850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0691" y="3220085"/>
            <a:ext cx="3596915" cy="200054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Powerful Utilities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Monitoring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GPU Overclocking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Statistics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Output Estimation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Warnings and Suggestions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Auto Overclocking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25868" y="3220085"/>
            <a:ext cx="38303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Joyful User Experience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Graceful GUI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Line charts, gauges, and more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Easy, economical, and elegant</a:t>
            </a:r>
          </a:p>
        </p:txBody>
      </p:sp>
      <p:cxnSp>
        <p:nvCxnSpPr>
          <p:cNvPr id="19" name="直接箭头连接符 18"/>
          <p:cNvCxnSpPr>
            <a:stCxn id="26" idx="5"/>
            <a:endCxn id="18" idx="0"/>
          </p:cNvCxnSpPr>
          <p:nvPr/>
        </p:nvCxnSpPr>
        <p:spPr>
          <a:xfrm>
            <a:off x="8115088" y="2159949"/>
            <a:ext cx="1925940" cy="1060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74431" y="316523"/>
            <a:ext cx="351693" cy="32824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4431" y="808892"/>
            <a:ext cx="351693" cy="328246"/>
          </a:xfrm>
          <a:prstGeom prst="rect">
            <a:avLst/>
          </a:prstGeom>
          <a:solidFill>
            <a:srgbClr val="C7A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864360" y="1137138"/>
            <a:ext cx="8463280" cy="45402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2885" y="-215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72727">
                  <a:alpha val="0"/>
                </a:srgbClr>
              </a:gs>
              <a:gs pos="100000">
                <a:srgbClr val="272727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4868" y="2684101"/>
            <a:ext cx="2958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>
                  <a:outerShdw blurRad="635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1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D3AA39"/>
              </a:solidFill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三角形 3"/>
          <p:cNvSpPr/>
          <p:nvPr/>
        </p:nvSpPr>
        <p:spPr>
          <a:xfrm rot="5400000">
            <a:off x="2962669" y="2923748"/>
            <a:ext cx="260587" cy="47446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任意形状 34"/>
          <p:cNvSpPr/>
          <p:nvPr/>
        </p:nvSpPr>
        <p:spPr>
          <a:xfrm>
            <a:off x="1864360" y="2285452"/>
            <a:ext cx="1518169" cy="23669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5761" y="194936"/>
            <a:ext cx="2942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D4AA39"/>
                </a:solidFill>
                <a:latin typeface="+mj-lt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Miner’s Coffee</a:t>
            </a:r>
          </a:p>
        </p:txBody>
      </p:sp>
      <p:sp>
        <p:nvSpPr>
          <p:cNvPr id="37" name="文本框 33"/>
          <p:cNvSpPr txBox="1"/>
          <p:nvPr/>
        </p:nvSpPr>
        <p:spPr>
          <a:xfrm>
            <a:off x="5476875" y="2275840"/>
            <a:ext cx="5121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D3AA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316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Use Case Diagram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913720"/>
            <a:ext cx="66484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形状 20"/>
          <p:cNvSpPr/>
          <p:nvPr/>
        </p:nvSpPr>
        <p:spPr>
          <a:xfrm>
            <a:off x="370411" y="245195"/>
            <a:ext cx="325048" cy="689559"/>
          </a:xfrm>
          <a:custGeom>
            <a:avLst/>
            <a:gdLst>
              <a:gd name="connsiteX0" fmla="*/ 2002972 w 2017486"/>
              <a:gd name="connsiteY0" fmla="*/ 493486 h 4020457"/>
              <a:gd name="connsiteX1" fmla="*/ 2002972 w 2017486"/>
              <a:gd name="connsiteY1" fmla="*/ 0 h 4020457"/>
              <a:gd name="connsiteX2" fmla="*/ 0 w 2017486"/>
              <a:gd name="connsiteY2" fmla="*/ 0 h 4020457"/>
              <a:gd name="connsiteX3" fmla="*/ 0 w 2017486"/>
              <a:gd name="connsiteY3" fmla="*/ 4020457 h 4020457"/>
              <a:gd name="connsiteX4" fmla="*/ 2017486 w 2017486"/>
              <a:gd name="connsiteY4" fmla="*/ 4020457 h 4020457"/>
              <a:gd name="connsiteX5" fmla="*/ 2017486 w 2017486"/>
              <a:gd name="connsiteY5" fmla="*/ 3657600 h 4020457"/>
              <a:gd name="connsiteX0-1" fmla="*/ 2002972 w 2023957"/>
              <a:gd name="connsiteY0-2" fmla="*/ 493486 h 4020457"/>
              <a:gd name="connsiteX1-3" fmla="*/ 2002972 w 2023957"/>
              <a:gd name="connsiteY1-4" fmla="*/ 0 h 4020457"/>
              <a:gd name="connsiteX2-5" fmla="*/ 0 w 2023957"/>
              <a:gd name="connsiteY2-6" fmla="*/ 0 h 4020457"/>
              <a:gd name="connsiteX3-7" fmla="*/ 0 w 2023957"/>
              <a:gd name="connsiteY3-8" fmla="*/ 4020457 h 4020457"/>
              <a:gd name="connsiteX4-9" fmla="*/ 2017486 w 2023957"/>
              <a:gd name="connsiteY4-10" fmla="*/ 4020457 h 4020457"/>
              <a:gd name="connsiteX5-11" fmla="*/ 2023957 w 2023957"/>
              <a:gd name="connsiteY5-12" fmla="*/ 3485213 h 402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23957" h="4020457">
                <a:moveTo>
                  <a:pt x="2002972" y="493486"/>
                </a:moveTo>
                <a:lnTo>
                  <a:pt x="2002972" y="0"/>
                </a:lnTo>
                <a:lnTo>
                  <a:pt x="0" y="0"/>
                </a:lnTo>
                <a:lnTo>
                  <a:pt x="0" y="4020457"/>
                </a:lnTo>
                <a:lnTo>
                  <a:pt x="2017486" y="4020457"/>
                </a:lnTo>
                <a:lnTo>
                  <a:pt x="2023957" y="3485213"/>
                </a:lnTo>
              </a:path>
            </a:pathLst>
          </a:custGeom>
          <a:noFill/>
          <a:ln w="28575">
            <a:solidFill>
              <a:srgbClr val="D4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99555" y="348625"/>
            <a:ext cx="273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Conceptual View</a:t>
            </a:r>
          </a:p>
        </p:txBody>
      </p:sp>
      <p:pic>
        <p:nvPicPr>
          <p:cNvPr id="7" name="图片 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02" y="810290"/>
            <a:ext cx="6813596" cy="57399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金高端时尚商业计划书创业融资活动策划新品发布会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6,&quot;width&quot;:3300}"/>
</p:tagLst>
</file>

<file path=ppt/theme/theme1.xml><?xml version="1.0" encoding="utf-8"?>
<a:theme xmlns:a="http://schemas.openxmlformats.org/drawingml/2006/main" name="第一PPT，www.1ppt.com">
  <a:themeElements>
    <a:clrScheme name="自定义 38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3AA39"/>
      </a:accent1>
      <a:accent2>
        <a:srgbClr val="D3AA39"/>
      </a:accent2>
      <a:accent3>
        <a:srgbClr val="D3AA39"/>
      </a:accent3>
      <a:accent4>
        <a:srgbClr val="D3AA39"/>
      </a:accent4>
      <a:accent5>
        <a:srgbClr val="D3AA39"/>
      </a:accent5>
      <a:accent6>
        <a:srgbClr val="D3AA39"/>
      </a:accent6>
      <a:hlink>
        <a:srgbClr val="D3AA39"/>
      </a:hlink>
      <a:folHlink>
        <a:srgbClr val="D3AA39"/>
      </a:folHlink>
    </a:clrScheme>
    <a:fontScheme name="p4td0jm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537</Words>
  <Application>Microsoft Office PowerPoint</Application>
  <PresentationFormat>宽屏</PresentationFormat>
  <Paragraphs>135</Paragraphs>
  <Slides>27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Microsoft YaHei UI</vt:lpstr>
      <vt:lpstr>等线</vt:lpstr>
      <vt:lpstr>微软雅黑</vt:lpstr>
      <vt:lpstr>Arial</vt:lpstr>
      <vt:lpstr>Arial Black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黑金商业计划书PPT模板</dc:title>
  <dc:creator>第一PPT</dc:creator>
  <cp:keywords>www.1ppt.com</cp:keywords>
  <dc:description>www.1ppt.com</dc:description>
  <cp:lastModifiedBy>毛 宇</cp:lastModifiedBy>
  <cp:revision>197</cp:revision>
  <dcterms:created xsi:type="dcterms:W3CDTF">2018-05-09T07:04:00Z</dcterms:created>
  <dcterms:modified xsi:type="dcterms:W3CDTF">2021-05-06T17:20:01Z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B96BB1BADBA84EA9B5A99BDA98271CA6</vt:lpwstr>
  </property>
  <property fmtid="{D5CDD505-2E9C-101B-9397-08002B2CF9AE}" pid="3" name="KSOProductBuildVer">
    <vt:lpwstr>2052-11.1.0.10463</vt:lpwstr>
  </property>
</Properties>
</file>